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 id="2147483699" r:id="rId2"/>
  </p:sldMasterIdLst>
  <p:notesMasterIdLst>
    <p:notesMasterId r:id="rId4"/>
  </p:notesMasterIdLst>
  <p:sldIdLst>
    <p:sldId id="257" r:id="rId3"/>
  </p:sldIdLst>
  <p:sldSz cx="7772400" cy="10058400"/>
  <p:notesSz cx="6858000" cy="9144000"/>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92"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8498"/>
    <a:srgbClr val="A29061"/>
    <a:srgbClr val="092F44"/>
    <a:srgbClr val="2980B9"/>
    <a:srgbClr val="5B5B5B"/>
    <a:srgbClr val="FF6E1B"/>
    <a:srgbClr val="FF641B"/>
    <a:srgbClr val="7C7E7F"/>
    <a:srgbClr val="1295D8"/>
    <a:srgbClr val="6385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6"/>
    <p:restoredTop sz="94694"/>
  </p:normalViewPr>
  <p:slideViewPr>
    <p:cSldViewPr snapToObjects="1">
      <p:cViewPr varScale="1">
        <p:scale>
          <a:sx n="79" d="100"/>
          <a:sy n="79" d="100"/>
        </p:scale>
        <p:origin x="3344" y="224"/>
      </p:cViewPr>
      <p:guideLst>
        <p:guide orient="horz" pos="3192"/>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44A200-34DE-2145-AA49-30480D5F84E5}" type="datetimeFigureOut">
              <a:rPr lang="en-US" smtClean="0"/>
              <a:t>7/10/20</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D3289E-AAC3-6F4F-ABDA-1D14E6AB22A1}" type="slidenum">
              <a:rPr lang="en-US" smtClean="0"/>
              <a:t>‹#›</a:t>
            </a:fld>
            <a:endParaRPr lang="en-US"/>
          </a:p>
        </p:txBody>
      </p:sp>
    </p:spTree>
    <p:extLst>
      <p:ext uri="{BB962C8B-B14F-4D97-AF65-F5344CB8AC3E}">
        <p14:creationId xmlns:p14="http://schemas.microsoft.com/office/powerpoint/2010/main" val="1554247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p Sheet Layout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825D9-A5F8-6C48-A3E1-C9D6C5D75768}"/>
              </a:ext>
            </a:extLst>
          </p:cNvPr>
          <p:cNvSpPr>
            <a:spLocks noGrp="1"/>
          </p:cNvSpPr>
          <p:nvPr>
            <p:ph type="title" hasCustomPrompt="1"/>
          </p:nvPr>
        </p:nvSpPr>
        <p:spPr>
          <a:xfrm>
            <a:off x="23691" y="14128"/>
            <a:ext cx="7748709" cy="1059174"/>
          </a:xfrm>
          <a:prstGeom prst="rect">
            <a:avLst/>
          </a:prstGeom>
        </p:spPr>
        <p:txBody>
          <a:bodyPr anchor="ctr">
            <a:normAutofit/>
          </a:bodyPr>
          <a:lstStyle>
            <a:lvl1pPr>
              <a:defRPr sz="3200">
                <a:solidFill>
                  <a:schemeClr val="bg1"/>
                </a:solidFill>
                <a:latin typeface="Arial" panose="020B0604020202020204" pitchFamily="34" charset="0"/>
                <a:cs typeface="Arial" panose="020B0604020202020204" pitchFamily="34" charset="0"/>
              </a:defRPr>
            </a:lvl1pPr>
          </a:lstStyle>
          <a:p>
            <a:r>
              <a:rPr lang="en-US" dirty="0"/>
              <a:t>Tip Sheet Title on Two Lines</a:t>
            </a:r>
          </a:p>
        </p:txBody>
      </p:sp>
    </p:spTree>
    <p:extLst>
      <p:ext uri="{BB962C8B-B14F-4D97-AF65-F5344CB8AC3E}">
        <p14:creationId xmlns:p14="http://schemas.microsoft.com/office/powerpoint/2010/main" val="2537660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C56A73B-FB6C-AA46-9DA9-922FFD50A44C}"/>
              </a:ext>
            </a:extLst>
          </p:cNvPr>
          <p:cNvSpPr>
            <a:spLocks noGrp="1"/>
          </p:cNvSpPr>
          <p:nvPr>
            <p:ph type="title" hasCustomPrompt="1"/>
          </p:nvPr>
        </p:nvSpPr>
        <p:spPr>
          <a:xfrm>
            <a:off x="23691" y="14128"/>
            <a:ext cx="7748709" cy="1059174"/>
          </a:xfrm>
          <a:prstGeom prst="rect">
            <a:avLst/>
          </a:prstGeom>
        </p:spPr>
        <p:txBody>
          <a:bodyPr anchor="ctr">
            <a:normAutofit/>
          </a:bodyPr>
          <a:lstStyle>
            <a:lvl1pPr>
              <a:defRPr sz="3200">
                <a:solidFill>
                  <a:schemeClr val="bg1"/>
                </a:solidFill>
                <a:latin typeface="Arial" panose="020B0604020202020204" pitchFamily="34" charset="0"/>
                <a:cs typeface="Arial" panose="020B0604020202020204" pitchFamily="34" charset="0"/>
              </a:defRPr>
            </a:lvl1pPr>
          </a:lstStyle>
          <a:p>
            <a:r>
              <a:rPr lang="en-US" dirty="0"/>
              <a:t>Tip Sheet Title on Two Lines</a:t>
            </a:r>
          </a:p>
        </p:txBody>
      </p:sp>
    </p:spTree>
    <p:extLst>
      <p:ext uri="{BB962C8B-B14F-4D97-AF65-F5344CB8AC3E}">
        <p14:creationId xmlns:p14="http://schemas.microsoft.com/office/powerpoint/2010/main" val="84602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06807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ti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B4C880-8062-C647-82A8-6599BB2F6793}"/>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85737" y="8876875"/>
            <a:ext cx="2074474" cy="1027512"/>
          </a:xfrm>
          <a:prstGeom prst="rect">
            <a:avLst/>
          </a:prstGeom>
        </p:spPr>
      </p:pic>
      <p:grpSp>
        <p:nvGrpSpPr>
          <p:cNvPr id="9" name="Group 8">
            <a:extLst>
              <a:ext uri="{FF2B5EF4-FFF2-40B4-BE49-F238E27FC236}">
                <a16:creationId xmlns:a16="http://schemas.microsoft.com/office/drawing/2014/main" id="{BC36286A-38D5-3B4E-BCF9-F9A033214FD6}"/>
              </a:ext>
            </a:extLst>
          </p:cNvPr>
          <p:cNvGrpSpPr/>
          <p:nvPr userDrawn="1"/>
        </p:nvGrpSpPr>
        <p:grpSpPr>
          <a:xfrm>
            <a:off x="2398779" y="9106521"/>
            <a:ext cx="5202172" cy="778124"/>
            <a:chOff x="2812645" y="6586602"/>
            <a:chExt cx="6979537" cy="601277"/>
          </a:xfrm>
        </p:grpSpPr>
        <p:sp>
          <p:nvSpPr>
            <p:cNvPr id="10" name="TextBox 9">
              <a:extLst>
                <a:ext uri="{FF2B5EF4-FFF2-40B4-BE49-F238E27FC236}">
                  <a16:creationId xmlns:a16="http://schemas.microsoft.com/office/drawing/2014/main" id="{2A473C43-AFE0-6E4B-B473-38EB213C8986}"/>
                </a:ext>
              </a:extLst>
            </p:cNvPr>
            <p:cNvSpPr txBox="1"/>
            <p:nvPr/>
          </p:nvSpPr>
          <p:spPr>
            <a:xfrm>
              <a:off x="2812645" y="6586602"/>
              <a:ext cx="6979537" cy="594568"/>
            </a:xfrm>
            <a:prstGeom prst="rect">
              <a:avLst/>
            </a:prstGeom>
            <a:noFill/>
          </p:spPr>
          <p:txBody>
            <a:bodyPr wrap="square" rtlCol="0">
              <a:spAutoFit/>
            </a:bodyPr>
            <a:lstStyle/>
            <a:p>
              <a:pPr algn="just"/>
              <a:r>
                <a:rPr lang="en-US" sz="1100" b="1" dirty="0">
                  <a:solidFill>
                    <a:srgbClr val="7C7E7F"/>
                  </a:solidFill>
                  <a:latin typeface="Arial" panose="020B0604020202020204" pitchFamily="34" charset="0"/>
                  <a:cs typeface="Arial" panose="020B0604020202020204" pitchFamily="34" charset="0"/>
                </a:rPr>
                <a:t>About the Instructional Design and Faculty Support Community of Practice</a:t>
              </a:r>
            </a:p>
            <a:p>
              <a:r>
                <a:rPr lang="en-US" sz="1100" dirty="0">
                  <a:solidFill>
                    <a:srgbClr val="7C7E7F"/>
                  </a:solidFill>
                  <a:latin typeface="Arial" panose="020B0604020202020204" pitchFamily="34" charset="0"/>
                  <a:cs typeface="Arial" panose="020B0604020202020204" pitchFamily="34" charset="0"/>
                </a:rPr>
                <a:t>IDFS a system-wide community of instructional designers, technologists and faculty support specialists who meet regularly to discuss trends in pedagogy, design materials and share resources for the benefit of UC faculty and students.</a:t>
              </a:r>
            </a:p>
          </p:txBody>
        </p:sp>
        <p:sp>
          <p:nvSpPr>
            <p:cNvPr id="11" name="Rectangle 10">
              <a:extLst>
                <a:ext uri="{FF2B5EF4-FFF2-40B4-BE49-F238E27FC236}">
                  <a16:creationId xmlns:a16="http://schemas.microsoft.com/office/drawing/2014/main" id="{59A8A8E1-D69D-9941-88ED-455F52100C33}"/>
                </a:ext>
              </a:extLst>
            </p:cNvPr>
            <p:cNvSpPr/>
            <p:nvPr/>
          </p:nvSpPr>
          <p:spPr>
            <a:xfrm>
              <a:off x="2812648" y="6586602"/>
              <a:ext cx="6979534" cy="601277"/>
            </a:xfrm>
            <a:prstGeom prst="rect">
              <a:avLst/>
            </a:prstGeom>
            <a:noFill/>
            <a:ln w="15875">
              <a:solidFill>
                <a:srgbClr val="1295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6"/>
            </a:p>
          </p:txBody>
        </p:sp>
      </p:grpSp>
      <p:sp>
        <p:nvSpPr>
          <p:cNvPr id="7" name="TextBox 6">
            <a:extLst>
              <a:ext uri="{FF2B5EF4-FFF2-40B4-BE49-F238E27FC236}">
                <a16:creationId xmlns:a16="http://schemas.microsoft.com/office/drawing/2014/main" id="{D0B4B9AC-223B-DA4E-B807-4197FFB8BDDA}"/>
              </a:ext>
            </a:extLst>
          </p:cNvPr>
          <p:cNvSpPr txBox="1"/>
          <p:nvPr userDrawn="1"/>
        </p:nvSpPr>
        <p:spPr>
          <a:xfrm>
            <a:off x="1" y="-3917"/>
            <a:ext cx="7772400" cy="1077218"/>
          </a:xfrm>
          <a:prstGeom prst="rect">
            <a:avLst/>
          </a:prstGeom>
          <a:solidFill>
            <a:srgbClr val="1295D8"/>
          </a:solidFill>
        </p:spPr>
        <p:txBody>
          <a:bodyPr wrap="square" rtlCol="0">
            <a:spAutoFit/>
          </a:bodyPr>
          <a:lstStyle/>
          <a:p>
            <a:pPr algn="ctr"/>
            <a:endParaRPr lang="en-US" sz="3200" dirty="0">
              <a:solidFill>
                <a:schemeClr val="bg1"/>
              </a:solidFill>
              <a:latin typeface="Kievit" panose="02000503050000020004" pitchFamily="2" charset="0"/>
            </a:endParaRPr>
          </a:p>
          <a:p>
            <a:pPr algn="ctr"/>
            <a:endParaRPr lang="en-US" sz="3200" dirty="0">
              <a:solidFill>
                <a:schemeClr val="bg1"/>
              </a:solidFill>
              <a:latin typeface="Kievit" panose="02000503050000020004" pitchFamily="2" charset="0"/>
            </a:endParaRPr>
          </a:p>
        </p:txBody>
      </p:sp>
    </p:spTree>
    <p:extLst>
      <p:ext uri="{BB962C8B-B14F-4D97-AF65-F5344CB8AC3E}">
        <p14:creationId xmlns:p14="http://schemas.microsoft.com/office/powerpoint/2010/main" val="3307966904"/>
      </p:ext>
    </p:extLst>
  </p:cSld>
  <p:clrMap bg1="lt1" tx1="dk1" bg2="lt2" tx2="dk2" accent1="accent1" accent2="accent2" accent3="accent3" accent4="accent4" accent5="accent5" accent6="accent6" hlink="hlink" folHlink="folHlink"/>
  <p:sldLayoutIdLst>
    <p:sldLayoutId id="2147483698" r:id="rId1"/>
    <p:sldLayoutId id="2147483697" r:id="rId2"/>
  </p:sldLayoutIdLst>
  <p:txStyles>
    <p:titleStyle>
      <a:lvl1pPr algn="ctr" defTabSz="914400" rtl="0" eaLnBrk="1" latinLnBrk="0" hangingPunct="1">
        <a:lnSpc>
          <a:spcPct val="90000"/>
        </a:lnSpc>
        <a:spcBef>
          <a:spcPct val="0"/>
        </a:spcBef>
        <a:buNone/>
        <a:defRPr sz="2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941667"/>
      </p:ext>
    </p:extLst>
  </p:cSld>
  <p:clrMap bg1="lt1" tx1="dk1" bg2="lt2" tx2="dk2" accent1="accent1" accent2="accent2" accent3="accent3" accent4="accent4" accent5="accent5" accent6="accent6" hlink="hlink" folHlink="folHlink"/>
  <p:sldLayoutIdLst>
    <p:sldLayoutId id="2147483700" r:id="rId1"/>
  </p:sldLayoutIdLst>
  <p:txStyles>
    <p:titleStyle>
      <a:lvl1pPr algn="ctr" defTabSz="914400" rtl="0" eaLnBrk="1" latinLnBrk="0" hangingPunct="1">
        <a:lnSpc>
          <a:spcPct val="90000"/>
        </a:lnSpc>
        <a:spcBef>
          <a:spcPct val="0"/>
        </a:spcBef>
        <a:buNone/>
        <a:defRPr sz="2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ebaim.org/articles/" TargetMode="External"/><Relationship Id="rId3" Type="http://schemas.openxmlformats.org/officeDocument/2006/relationships/hyperlink" Target="https://ucmerced.box.com/s/ix9yrjznufr42dvvyxr9ig6rs0jtnqpy" TargetMode="External"/><Relationship Id="rId7" Type="http://schemas.openxmlformats.org/officeDocument/2006/relationships/hyperlink" Target="https://pixabay.com/en/download-download-now-download-icon-1915753/"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hyperlink" Target="https://ucmerced.box.com/s/uc4tmjtx6379tyt2xd766a3ivcywkq6y" TargetMode="External"/><Relationship Id="rId5" Type="http://schemas.openxmlformats.org/officeDocument/2006/relationships/hyperlink" Target="https://www.washington.edu/accessibility/videos/free-captioning/" TargetMode="External"/><Relationship Id="rId10" Type="http://schemas.openxmlformats.org/officeDocument/2006/relationships/hyperlink" Target="https://ucmerced.box.com/s/vcwmtzg2zp5qwyo7lmmyezfjolf7lc3j" TargetMode="External"/><Relationship Id="rId4" Type="http://schemas.openxmlformats.org/officeDocument/2006/relationships/hyperlink" Target="https://ucmerced.box.com/s/3nngadeuv7933r5y6har85hhdlbrq3gi" TargetMode="External"/><Relationship Id="rId9" Type="http://schemas.openxmlformats.org/officeDocument/2006/relationships/hyperlink" Target="https://drive.google.com/open?id=1gk99ktoOBrU1tGm64X9Je0qfP77hda-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E5BE8D1-6FAA-7042-9E7A-F17AEF935A97}"/>
              </a:ext>
            </a:extLst>
          </p:cNvPr>
          <p:cNvSpPr txBox="1"/>
          <p:nvPr/>
        </p:nvSpPr>
        <p:spPr>
          <a:xfrm>
            <a:off x="1" y="1129869"/>
            <a:ext cx="7651474" cy="830997"/>
          </a:xfrm>
          <a:prstGeom prst="rect">
            <a:avLst/>
          </a:prstGeom>
          <a:noFill/>
        </p:spPr>
        <p:txBody>
          <a:bodyPr wrap="square" rtlCol="0">
            <a:spAutoFit/>
          </a:bodyPr>
          <a:lstStyle/>
          <a:p>
            <a:pPr algn="just"/>
            <a:r>
              <a:rPr lang="en-US" sz="1600" b="1" dirty="0">
                <a:solidFill>
                  <a:srgbClr val="2980B9"/>
                </a:solidFill>
                <a:latin typeface="+mj-lt"/>
                <a:cs typeface="Arial" panose="020B0604020202020204" pitchFamily="34" charset="0"/>
              </a:rPr>
              <a:t>This tip sheet is a guide to accessibility in the virtual classroom.  It offers best practices to ensure courses are accessibility-compliant.  Clicking on the gold font description will allow either viewing or downloading the content.</a:t>
            </a:r>
            <a:endParaRPr lang="en-US" sz="1600" b="1" u="sng" dirty="0">
              <a:solidFill>
                <a:srgbClr val="2980B9"/>
              </a:solidFill>
              <a:latin typeface="+mj-lt"/>
              <a:cs typeface="Arial" panose="020B0604020202020204" pitchFamily="34" charset="0"/>
            </a:endParaRPr>
          </a:p>
        </p:txBody>
      </p:sp>
      <p:sp>
        <p:nvSpPr>
          <p:cNvPr id="50" name="TextBox 49">
            <a:extLst>
              <a:ext uri="{FF2B5EF4-FFF2-40B4-BE49-F238E27FC236}">
                <a16:creationId xmlns:a16="http://schemas.microsoft.com/office/drawing/2014/main" id="{7AD32CCD-61D3-434E-BA4A-03E731A07ED5}"/>
              </a:ext>
            </a:extLst>
          </p:cNvPr>
          <p:cNvSpPr txBox="1"/>
          <p:nvPr/>
        </p:nvSpPr>
        <p:spPr>
          <a:xfrm>
            <a:off x="-18912" y="2034017"/>
            <a:ext cx="3817438" cy="523220"/>
          </a:xfrm>
          <a:prstGeom prst="rect">
            <a:avLst/>
          </a:prstGeom>
          <a:noFill/>
        </p:spPr>
        <p:txBody>
          <a:bodyPr wrap="square" rtlCol="0">
            <a:spAutoFit/>
          </a:bodyPr>
          <a:lstStyle/>
          <a:p>
            <a:r>
              <a:rPr lang="en-US" sz="1400" b="1">
                <a:solidFill>
                  <a:srgbClr val="092F44"/>
                </a:solidFill>
                <a:latin typeface="Arial" panose="020B0604020202020204" pitchFamily="34" charset="0"/>
                <a:cs typeface="Arial" panose="020B0604020202020204" pitchFamily="34" charset="0"/>
              </a:rPr>
              <a:t>Accessibility - Getting </a:t>
            </a:r>
            <a:r>
              <a:rPr lang="en-US" sz="1400" b="1" dirty="0">
                <a:solidFill>
                  <a:srgbClr val="092F44"/>
                </a:solidFill>
                <a:latin typeface="Arial" panose="020B0604020202020204" pitchFamily="34" charset="0"/>
                <a:cs typeface="Arial" panose="020B0604020202020204" pitchFamily="34" charset="0"/>
              </a:rPr>
              <a:t>Started with Best Practices</a:t>
            </a:r>
          </a:p>
        </p:txBody>
      </p:sp>
      <p:sp>
        <p:nvSpPr>
          <p:cNvPr id="47" name="TextBox 46">
            <a:extLst>
              <a:ext uri="{FF2B5EF4-FFF2-40B4-BE49-F238E27FC236}">
                <a16:creationId xmlns:a16="http://schemas.microsoft.com/office/drawing/2014/main" id="{845955D4-1D3B-524A-9CFA-F44E4B57D700}"/>
              </a:ext>
            </a:extLst>
          </p:cNvPr>
          <p:cNvSpPr txBox="1"/>
          <p:nvPr/>
        </p:nvSpPr>
        <p:spPr>
          <a:xfrm>
            <a:off x="-18912" y="4368437"/>
            <a:ext cx="3447025" cy="307777"/>
          </a:xfrm>
          <a:prstGeom prst="rect">
            <a:avLst/>
          </a:prstGeom>
          <a:noFill/>
        </p:spPr>
        <p:txBody>
          <a:bodyPr wrap="square" rtlCol="0">
            <a:spAutoFit/>
          </a:bodyPr>
          <a:lstStyle/>
          <a:p>
            <a:r>
              <a:rPr lang="en-US" sz="1400" b="1" dirty="0">
                <a:solidFill>
                  <a:srgbClr val="092F44"/>
                </a:solidFill>
                <a:latin typeface="Arial" panose="020B0604020202020204" pitchFamily="34" charset="0"/>
                <a:cs typeface="Arial" panose="020B0604020202020204" pitchFamily="34" charset="0"/>
              </a:rPr>
              <a:t>Accessibility in Online Courses</a:t>
            </a:r>
          </a:p>
        </p:txBody>
      </p:sp>
      <p:pic>
        <p:nvPicPr>
          <p:cNvPr id="52" name="Picture 51">
            <a:extLst>
              <a:ext uri="{FF2B5EF4-FFF2-40B4-BE49-F238E27FC236}">
                <a16:creationId xmlns:a16="http://schemas.microsoft.com/office/drawing/2014/main" id="{45FDA79B-1C11-9040-AB43-179D687447B9}"/>
              </a:ext>
            </a:extLst>
          </p:cNvPr>
          <p:cNvPicPr>
            <a:picLocks noChangeAspect="1"/>
          </p:cNvPicPr>
          <p:nvPr/>
        </p:nvPicPr>
        <p:blipFill>
          <a:blip r:embed="rId2"/>
          <a:stretch>
            <a:fillRect/>
          </a:stretch>
        </p:blipFill>
        <p:spPr>
          <a:xfrm>
            <a:off x="4027272" y="3844444"/>
            <a:ext cx="463735" cy="327665"/>
          </a:xfrm>
          <a:prstGeom prst="rect">
            <a:avLst/>
          </a:prstGeom>
          <a:solidFill>
            <a:schemeClr val="bg1"/>
          </a:solidFill>
        </p:spPr>
      </p:pic>
      <p:sp>
        <p:nvSpPr>
          <p:cNvPr id="58" name="TextBox 57">
            <a:extLst>
              <a:ext uri="{FF2B5EF4-FFF2-40B4-BE49-F238E27FC236}">
                <a16:creationId xmlns:a16="http://schemas.microsoft.com/office/drawing/2014/main" id="{12AB4B6F-4200-074F-B46E-CA9585579FA9}"/>
              </a:ext>
            </a:extLst>
          </p:cNvPr>
          <p:cNvSpPr txBox="1"/>
          <p:nvPr/>
        </p:nvSpPr>
        <p:spPr>
          <a:xfrm>
            <a:off x="3973254" y="4336188"/>
            <a:ext cx="3803703" cy="307777"/>
          </a:xfrm>
          <a:prstGeom prst="rect">
            <a:avLst/>
          </a:prstGeom>
          <a:noFill/>
        </p:spPr>
        <p:txBody>
          <a:bodyPr wrap="square" rtlCol="0">
            <a:spAutoFit/>
          </a:bodyPr>
          <a:lstStyle/>
          <a:p>
            <a:r>
              <a:rPr lang="en-US" sz="1400" b="1" dirty="0">
                <a:solidFill>
                  <a:srgbClr val="092F44"/>
                </a:solidFill>
                <a:latin typeface="Arial" panose="020B0604020202020204" pitchFamily="34" charset="0"/>
                <a:cs typeface="Arial" panose="020B0604020202020204" pitchFamily="34" charset="0"/>
              </a:rPr>
              <a:t>Closed Captioning</a:t>
            </a:r>
          </a:p>
        </p:txBody>
      </p:sp>
      <p:sp>
        <p:nvSpPr>
          <p:cNvPr id="63" name="TextBox 62">
            <a:extLst>
              <a:ext uri="{FF2B5EF4-FFF2-40B4-BE49-F238E27FC236}">
                <a16:creationId xmlns:a16="http://schemas.microsoft.com/office/drawing/2014/main" id="{43B037C3-E38B-1247-80C4-496D158B9ACF}"/>
              </a:ext>
            </a:extLst>
          </p:cNvPr>
          <p:cNvSpPr txBox="1"/>
          <p:nvPr/>
        </p:nvSpPr>
        <p:spPr>
          <a:xfrm>
            <a:off x="-44070" y="7175400"/>
            <a:ext cx="4076969" cy="738664"/>
          </a:xfrm>
          <a:prstGeom prst="rect">
            <a:avLst/>
          </a:prstGeom>
          <a:noFill/>
        </p:spPr>
        <p:txBody>
          <a:bodyPr wrap="square" rtlCol="0">
            <a:spAutoFit/>
          </a:bodyPr>
          <a:lstStyle/>
          <a:p>
            <a:r>
              <a:rPr lang="en-US" sz="1400" b="1" dirty="0">
                <a:solidFill>
                  <a:srgbClr val="5F8498"/>
                </a:solidFill>
                <a:latin typeface="+mj-lt"/>
              </a:rPr>
              <a:t>This is a downloadable reference offering guidelines on what instructors, Distance Education, and Disability Services are each responsible for.</a:t>
            </a:r>
          </a:p>
        </p:txBody>
      </p:sp>
      <p:sp>
        <p:nvSpPr>
          <p:cNvPr id="3" name="Title 2">
            <a:extLst>
              <a:ext uri="{FF2B5EF4-FFF2-40B4-BE49-F238E27FC236}">
                <a16:creationId xmlns:a16="http://schemas.microsoft.com/office/drawing/2014/main" id="{604C3A2C-443D-C24A-9B1A-4D6179D95E23}"/>
              </a:ext>
            </a:extLst>
          </p:cNvPr>
          <p:cNvSpPr>
            <a:spLocks noGrp="1"/>
          </p:cNvSpPr>
          <p:nvPr>
            <p:ph type="title"/>
          </p:nvPr>
        </p:nvSpPr>
        <p:spPr>
          <a:xfrm>
            <a:off x="8558" y="-7729"/>
            <a:ext cx="7748709" cy="918231"/>
          </a:xfrm>
          <a:solidFill>
            <a:srgbClr val="5F8498"/>
          </a:solidFill>
        </p:spPr>
        <p:txBody>
          <a:bodyPr>
            <a:normAutofit/>
          </a:bodyPr>
          <a:lstStyle/>
          <a:p>
            <a:r>
              <a:rPr lang="en-US" sz="2700" dirty="0">
                <a:latin typeface="+mj-lt"/>
              </a:rPr>
              <a:t>Essentials of Accessibility in Online Courses</a:t>
            </a:r>
            <a:br>
              <a:rPr lang="en-US" dirty="0">
                <a:latin typeface="+mj-lt"/>
              </a:rPr>
            </a:br>
            <a:r>
              <a:rPr lang="en-US" sz="2700" dirty="0">
                <a:latin typeface="+mj-lt"/>
              </a:rPr>
              <a:t>University of California - Merced</a:t>
            </a:r>
          </a:p>
        </p:txBody>
      </p:sp>
      <p:sp>
        <p:nvSpPr>
          <p:cNvPr id="40" name="TextBox 39">
            <a:extLst>
              <a:ext uri="{FF2B5EF4-FFF2-40B4-BE49-F238E27FC236}">
                <a16:creationId xmlns:a16="http://schemas.microsoft.com/office/drawing/2014/main" id="{E2C05AAA-A5AE-B841-A844-3F64D141ABB6}"/>
              </a:ext>
            </a:extLst>
          </p:cNvPr>
          <p:cNvSpPr txBox="1"/>
          <p:nvPr/>
        </p:nvSpPr>
        <p:spPr>
          <a:xfrm>
            <a:off x="4211141" y="6728008"/>
            <a:ext cx="3440331" cy="307777"/>
          </a:xfrm>
          <a:prstGeom prst="rect">
            <a:avLst/>
          </a:prstGeom>
          <a:noFill/>
        </p:spPr>
        <p:txBody>
          <a:bodyPr wrap="square" rtlCol="0">
            <a:spAutoFit/>
          </a:bodyPr>
          <a:lstStyle/>
          <a:p>
            <a:r>
              <a:rPr lang="en-US" sz="1400" b="1" dirty="0" err="1">
                <a:solidFill>
                  <a:srgbClr val="092F44"/>
                </a:solidFill>
                <a:latin typeface="Arial" panose="020B0604020202020204" pitchFamily="34" charset="0"/>
                <a:cs typeface="Arial" panose="020B0604020202020204" pitchFamily="34" charset="0"/>
              </a:rPr>
              <a:t>WebAim</a:t>
            </a:r>
            <a:endParaRPr lang="en-US" sz="1400" b="1" dirty="0">
              <a:solidFill>
                <a:srgbClr val="092F44"/>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158044DF-88E1-FF46-A9E6-A48B632F8C01}"/>
              </a:ext>
            </a:extLst>
          </p:cNvPr>
          <p:cNvSpPr txBox="1"/>
          <p:nvPr/>
        </p:nvSpPr>
        <p:spPr>
          <a:xfrm>
            <a:off x="-31217" y="6732857"/>
            <a:ext cx="3829743" cy="523220"/>
          </a:xfrm>
          <a:prstGeom prst="rect">
            <a:avLst/>
          </a:prstGeom>
          <a:noFill/>
        </p:spPr>
        <p:txBody>
          <a:bodyPr wrap="square" rtlCol="0">
            <a:spAutoFit/>
          </a:bodyPr>
          <a:lstStyle/>
          <a:p>
            <a:r>
              <a:rPr lang="en-US" sz="1400" b="1" dirty="0">
                <a:solidFill>
                  <a:srgbClr val="092F44"/>
                </a:solidFill>
                <a:latin typeface="Arial" panose="020B0604020202020204" pitchFamily="34" charset="0"/>
                <a:cs typeface="Arial" panose="020B0604020202020204" pitchFamily="34" charset="0"/>
              </a:rPr>
              <a:t>Accessibility in Online Courses:  Who is Responsible for What?</a:t>
            </a:r>
          </a:p>
        </p:txBody>
      </p:sp>
      <p:sp>
        <p:nvSpPr>
          <p:cNvPr id="11" name="Rectangle 10">
            <a:extLst>
              <a:ext uri="{FF2B5EF4-FFF2-40B4-BE49-F238E27FC236}">
                <a16:creationId xmlns:a16="http://schemas.microsoft.com/office/drawing/2014/main" id="{E80E317D-4B77-9943-9A9A-C954D435B1A4}"/>
              </a:ext>
            </a:extLst>
          </p:cNvPr>
          <p:cNvSpPr/>
          <p:nvPr/>
        </p:nvSpPr>
        <p:spPr>
          <a:xfrm>
            <a:off x="393556" y="6020188"/>
            <a:ext cx="3829743" cy="307777"/>
          </a:xfrm>
          <a:prstGeom prst="rect">
            <a:avLst/>
          </a:prstGeom>
        </p:spPr>
        <p:txBody>
          <a:bodyPr wrap="square">
            <a:spAutoFit/>
          </a:bodyPr>
          <a:lstStyle/>
          <a:p>
            <a:r>
              <a:rPr lang="en-US" sz="1400" b="1" dirty="0">
                <a:solidFill>
                  <a:srgbClr val="A29061"/>
                </a:solidFill>
                <a:cs typeface="Arial" panose="020B0604020202020204" pitchFamily="34" charset="0"/>
                <a:hlinkClick r:id="rId3">
                  <a:extLst>
                    <a:ext uri="{A12FA001-AC4F-418D-AE19-62706E023703}">
                      <ahyp:hlinkClr xmlns:ahyp="http://schemas.microsoft.com/office/drawing/2018/hyperlinkcolor" val="tx"/>
                    </a:ext>
                  </a:extLst>
                </a:hlinkClick>
              </a:rPr>
              <a:t>Accessibility in Online Courses-Getting Started!</a:t>
            </a:r>
            <a:endParaRPr lang="en-US" sz="1400" b="1" dirty="0">
              <a:solidFill>
                <a:srgbClr val="A29061"/>
              </a:solidFill>
              <a:cs typeface="Arial" panose="020B0604020202020204" pitchFamily="34" charset="0"/>
            </a:endParaRPr>
          </a:p>
        </p:txBody>
      </p:sp>
      <p:sp>
        <p:nvSpPr>
          <p:cNvPr id="14" name="TextBox 13">
            <a:extLst>
              <a:ext uri="{FF2B5EF4-FFF2-40B4-BE49-F238E27FC236}">
                <a16:creationId xmlns:a16="http://schemas.microsoft.com/office/drawing/2014/main" id="{457D797B-38B2-5B4E-9E4C-28650C63FB17}"/>
              </a:ext>
            </a:extLst>
          </p:cNvPr>
          <p:cNvSpPr txBox="1"/>
          <p:nvPr/>
        </p:nvSpPr>
        <p:spPr>
          <a:xfrm>
            <a:off x="4491007" y="3860243"/>
            <a:ext cx="3160466" cy="492443"/>
          </a:xfrm>
          <a:prstGeom prst="rect">
            <a:avLst/>
          </a:prstGeom>
          <a:noFill/>
        </p:spPr>
        <p:txBody>
          <a:bodyPr wrap="square" rtlCol="0">
            <a:spAutoFit/>
          </a:bodyPr>
          <a:lstStyle/>
          <a:p>
            <a:r>
              <a:rPr lang="en-US" sz="1300" b="1" dirty="0">
                <a:solidFill>
                  <a:srgbClr val="A29061"/>
                </a:solidFill>
                <a:latin typeface="+mj-lt"/>
                <a:cs typeface="Arial" panose="020B0604020202020204" pitchFamily="34" charset="0"/>
                <a:hlinkClick r:id="rId4">
                  <a:extLst>
                    <a:ext uri="{A12FA001-AC4F-418D-AE19-62706E023703}">
                      <ahyp:hlinkClr xmlns:ahyp="http://schemas.microsoft.com/office/drawing/2018/hyperlinkcolor" val="tx"/>
                    </a:ext>
                  </a:extLst>
                </a:hlinkClick>
              </a:rPr>
              <a:t>Accessibility in Images, PDF's and Catcourses</a:t>
            </a:r>
            <a:endParaRPr lang="en-US" sz="1300" b="1" dirty="0">
              <a:solidFill>
                <a:srgbClr val="A29061"/>
              </a:solidFill>
              <a:cs typeface="Arial" panose="020B0604020202020204" pitchFamily="34" charset="0"/>
            </a:endParaRPr>
          </a:p>
          <a:p>
            <a:endParaRPr lang="en-US" sz="1300" b="1" dirty="0">
              <a:solidFill>
                <a:srgbClr val="A29061"/>
              </a:solidFill>
              <a:latin typeface="+mj-lt"/>
              <a:cs typeface="Arial" panose="020B0604020202020204" pitchFamily="34" charset="0"/>
            </a:endParaRPr>
          </a:p>
        </p:txBody>
      </p:sp>
      <p:sp>
        <p:nvSpPr>
          <p:cNvPr id="15" name="TextBox 14">
            <a:extLst>
              <a:ext uri="{FF2B5EF4-FFF2-40B4-BE49-F238E27FC236}">
                <a16:creationId xmlns:a16="http://schemas.microsoft.com/office/drawing/2014/main" id="{82DFD81D-5991-A24F-BAAA-20288EB44852}"/>
              </a:ext>
            </a:extLst>
          </p:cNvPr>
          <p:cNvSpPr txBox="1"/>
          <p:nvPr/>
        </p:nvSpPr>
        <p:spPr>
          <a:xfrm>
            <a:off x="4388217" y="6001966"/>
            <a:ext cx="3369050" cy="307777"/>
          </a:xfrm>
          <a:prstGeom prst="rect">
            <a:avLst/>
          </a:prstGeom>
          <a:noFill/>
        </p:spPr>
        <p:txBody>
          <a:bodyPr wrap="square" rtlCol="0">
            <a:spAutoFit/>
          </a:bodyPr>
          <a:lstStyle/>
          <a:p>
            <a:r>
              <a:rPr lang="en-US" sz="1200" b="1" dirty="0">
                <a:solidFill>
                  <a:srgbClr val="5F8498"/>
                </a:solidFill>
              </a:rPr>
              <a:t> </a:t>
            </a:r>
            <a:r>
              <a:rPr lang="en-US" sz="1400" b="1" dirty="0">
                <a:solidFill>
                  <a:srgbClr val="A29061"/>
                </a:solidFill>
                <a:hlinkClick r:id="rId5">
                  <a:extLst>
                    <a:ext uri="{A12FA001-AC4F-418D-AE19-62706E023703}">
                      <ahyp:hlinkClr xmlns:ahyp="http://schemas.microsoft.com/office/drawing/2018/hyperlinkcolor" val="tx"/>
                    </a:ext>
                  </a:extLst>
                </a:hlinkClick>
              </a:rPr>
              <a:t>Closed Captioning - Website &amp; Instructions</a:t>
            </a:r>
            <a:endParaRPr lang="en-US" sz="1400" dirty="0">
              <a:solidFill>
                <a:srgbClr val="A29061"/>
              </a:solidFill>
              <a:latin typeface="+mj-lt"/>
            </a:endParaRPr>
          </a:p>
        </p:txBody>
      </p:sp>
      <p:sp>
        <p:nvSpPr>
          <p:cNvPr id="18" name="TextBox 17">
            <a:extLst>
              <a:ext uri="{FF2B5EF4-FFF2-40B4-BE49-F238E27FC236}">
                <a16:creationId xmlns:a16="http://schemas.microsoft.com/office/drawing/2014/main" id="{A7D9DE57-9B7F-8B47-B96A-4385B4383522}"/>
              </a:ext>
            </a:extLst>
          </p:cNvPr>
          <p:cNvSpPr txBox="1"/>
          <p:nvPr/>
        </p:nvSpPr>
        <p:spPr>
          <a:xfrm>
            <a:off x="4223299" y="7107640"/>
            <a:ext cx="3428173" cy="954107"/>
          </a:xfrm>
          <a:prstGeom prst="rect">
            <a:avLst/>
          </a:prstGeom>
          <a:noFill/>
        </p:spPr>
        <p:txBody>
          <a:bodyPr wrap="square" rtlCol="0">
            <a:spAutoFit/>
          </a:bodyPr>
          <a:lstStyle/>
          <a:p>
            <a:r>
              <a:rPr lang="en-US" sz="1400" b="1" dirty="0">
                <a:solidFill>
                  <a:srgbClr val="5F8498"/>
                </a:solidFill>
                <a:latin typeface="+mj-lt"/>
              </a:rPr>
              <a:t>This website is easy to navigate and contains exceptionally helpful and easy to locate information on all aspects pertaining to compliance and web-accessible resources.	</a:t>
            </a:r>
          </a:p>
        </p:txBody>
      </p:sp>
      <p:pic>
        <p:nvPicPr>
          <p:cNvPr id="27" name="Picture 26">
            <a:extLst>
              <a:ext uri="{FF2B5EF4-FFF2-40B4-BE49-F238E27FC236}">
                <a16:creationId xmlns:a16="http://schemas.microsoft.com/office/drawing/2014/main" id="{00BD3717-E746-3B48-A3A3-E811E4ACC754}"/>
              </a:ext>
            </a:extLst>
          </p:cNvPr>
          <p:cNvPicPr>
            <a:picLocks noChangeAspect="1"/>
          </p:cNvPicPr>
          <p:nvPr/>
        </p:nvPicPr>
        <p:blipFill>
          <a:blip r:embed="rId2"/>
          <a:stretch>
            <a:fillRect/>
          </a:stretch>
        </p:blipFill>
        <p:spPr>
          <a:xfrm>
            <a:off x="3967115" y="8226143"/>
            <a:ext cx="488052" cy="352085"/>
          </a:xfrm>
          <a:prstGeom prst="rect">
            <a:avLst/>
          </a:prstGeom>
        </p:spPr>
      </p:pic>
      <p:pic>
        <p:nvPicPr>
          <p:cNvPr id="29" name="Picture 28" descr="Download Now · Free image on Pixabay">
            <a:extLst>
              <a:ext uri="{FF2B5EF4-FFF2-40B4-BE49-F238E27FC236}">
                <a16:creationId xmlns:a16="http://schemas.microsoft.com/office/drawing/2014/main" id="{C827ADAC-DBE6-8D4C-A639-D874858BC49D}"/>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76978" y="3725558"/>
            <a:ext cx="463735" cy="463735"/>
          </a:xfrm>
          <a:prstGeom prst="rect">
            <a:avLst/>
          </a:prstGeom>
        </p:spPr>
      </p:pic>
      <p:sp>
        <p:nvSpPr>
          <p:cNvPr id="4" name="Rectangle 3">
            <a:extLst>
              <a:ext uri="{FF2B5EF4-FFF2-40B4-BE49-F238E27FC236}">
                <a16:creationId xmlns:a16="http://schemas.microsoft.com/office/drawing/2014/main" id="{2019C2A2-E898-4C47-A9A3-3DB3C941EE11}"/>
              </a:ext>
            </a:extLst>
          </p:cNvPr>
          <p:cNvSpPr/>
          <p:nvPr/>
        </p:nvSpPr>
        <p:spPr>
          <a:xfrm>
            <a:off x="4386378" y="8233045"/>
            <a:ext cx="2924339" cy="307777"/>
          </a:xfrm>
          <a:prstGeom prst="rect">
            <a:avLst/>
          </a:prstGeom>
        </p:spPr>
        <p:txBody>
          <a:bodyPr wrap="square">
            <a:spAutoFit/>
          </a:bodyPr>
          <a:lstStyle/>
          <a:p>
            <a:r>
              <a:rPr lang="en-US" sz="1400" b="1" dirty="0">
                <a:solidFill>
                  <a:srgbClr val="A29061"/>
                </a:solidFill>
                <a:hlinkClick r:id="rId8">
                  <a:extLst>
                    <a:ext uri="{A12FA001-AC4F-418D-AE19-62706E023703}">
                      <ahyp:hlinkClr xmlns:ahyp="http://schemas.microsoft.com/office/drawing/2018/hyperlinkcolor" val="tx"/>
                    </a:ext>
                  </a:extLst>
                </a:hlinkClick>
              </a:rPr>
              <a:t>WebAim - Web Accessibility In Mind</a:t>
            </a:r>
            <a:endParaRPr lang="en-US" sz="1400" b="1" dirty="0">
              <a:solidFill>
                <a:srgbClr val="A29061"/>
              </a:solidFill>
            </a:endParaRPr>
          </a:p>
        </p:txBody>
      </p:sp>
      <p:sp>
        <p:nvSpPr>
          <p:cNvPr id="7" name="Rectangle 6">
            <a:hlinkClick r:id="rId9"/>
            <a:extLst>
              <a:ext uri="{FF2B5EF4-FFF2-40B4-BE49-F238E27FC236}">
                <a16:creationId xmlns:a16="http://schemas.microsoft.com/office/drawing/2014/main" id="{3E4179CB-E58D-034F-BBAE-DD7BF31F9060}"/>
              </a:ext>
            </a:extLst>
          </p:cNvPr>
          <p:cNvSpPr/>
          <p:nvPr/>
        </p:nvSpPr>
        <p:spPr>
          <a:xfrm>
            <a:off x="571631" y="3835149"/>
            <a:ext cx="2791341" cy="307777"/>
          </a:xfrm>
          <a:prstGeom prst="rect">
            <a:avLst/>
          </a:prstGeom>
        </p:spPr>
        <p:txBody>
          <a:bodyPr wrap="square">
            <a:spAutoFit/>
          </a:bodyPr>
          <a:lstStyle/>
          <a:p>
            <a:r>
              <a:rPr lang="en-US" sz="1400" b="1" dirty="0">
                <a:solidFill>
                  <a:srgbClr val="A29061"/>
                </a:solidFill>
                <a:cs typeface="Arial" panose="020B0604020202020204" pitchFamily="34" charset="0"/>
                <a:hlinkClick r:id="rId10">
                  <a:extLst>
                    <a:ext uri="{A12FA001-AC4F-418D-AE19-62706E023703}">
                      <ahyp:hlinkClr xmlns:ahyp="http://schemas.microsoft.com/office/drawing/2018/hyperlinkcolor" val="tx"/>
                    </a:ext>
                  </a:extLst>
                </a:hlinkClick>
              </a:rPr>
              <a:t>Accessibility - The Basics</a:t>
            </a:r>
            <a:endParaRPr lang="en-US" sz="1400" dirty="0">
              <a:solidFill>
                <a:srgbClr val="A29061"/>
              </a:solidFill>
            </a:endParaRPr>
          </a:p>
        </p:txBody>
      </p:sp>
      <p:sp>
        <p:nvSpPr>
          <p:cNvPr id="13" name="Rectangle 12">
            <a:extLst>
              <a:ext uri="{FF2B5EF4-FFF2-40B4-BE49-F238E27FC236}">
                <a16:creationId xmlns:a16="http://schemas.microsoft.com/office/drawing/2014/main" id="{32C99A89-1DD1-AA46-B834-2C6B144B74E4}"/>
              </a:ext>
            </a:extLst>
          </p:cNvPr>
          <p:cNvSpPr/>
          <p:nvPr/>
        </p:nvSpPr>
        <p:spPr>
          <a:xfrm>
            <a:off x="575368" y="7921119"/>
            <a:ext cx="3170823" cy="738664"/>
          </a:xfrm>
          <a:prstGeom prst="rect">
            <a:avLst/>
          </a:prstGeom>
        </p:spPr>
        <p:txBody>
          <a:bodyPr wrap="square">
            <a:spAutoFit/>
          </a:bodyPr>
          <a:lstStyle/>
          <a:p>
            <a:r>
              <a:rPr lang="en-US" sz="1400" b="1" dirty="0">
                <a:solidFill>
                  <a:srgbClr val="A29061"/>
                </a:solidFill>
                <a:hlinkClick r:id="rId11">
                  <a:extLst>
                    <a:ext uri="{A12FA001-AC4F-418D-AE19-62706E023703}">
                      <ahyp:hlinkClr xmlns:ahyp="http://schemas.microsoft.com/office/drawing/2018/hyperlinkcolor" val="tx"/>
                    </a:ext>
                  </a:extLst>
                </a:hlinkClick>
              </a:rPr>
              <a:t>Who is Responsible for What in Bringing Courses into Accessibility-Compliance in Online Course Delivery?</a:t>
            </a:r>
            <a:endParaRPr lang="en-US" sz="1400" dirty="0">
              <a:solidFill>
                <a:srgbClr val="A29061"/>
              </a:solidFill>
            </a:endParaRPr>
          </a:p>
        </p:txBody>
      </p:sp>
      <p:sp>
        <p:nvSpPr>
          <p:cNvPr id="28" name="TextBox 27">
            <a:extLst>
              <a:ext uri="{FF2B5EF4-FFF2-40B4-BE49-F238E27FC236}">
                <a16:creationId xmlns:a16="http://schemas.microsoft.com/office/drawing/2014/main" id="{136020B5-EB38-344E-B874-A85785192450}"/>
              </a:ext>
            </a:extLst>
          </p:cNvPr>
          <p:cNvSpPr txBox="1"/>
          <p:nvPr/>
        </p:nvSpPr>
        <p:spPr>
          <a:xfrm>
            <a:off x="4032899" y="2053060"/>
            <a:ext cx="3618573" cy="523220"/>
          </a:xfrm>
          <a:prstGeom prst="rect">
            <a:avLst/>
          </a:prstGeom>
          <a:noFill/>
        </p:spPr>
        <p:txBody>
          <a:bodyPr wrap="square" rtlCol="0">
            <a:spAutoFit/>
          </a:bodyPr>
          <a:lstStyle/>
          <a:p>
            <a:r>
              <a:rPr lang="en-US" sz="1400" b="1" dirty="0">
                <a:solidFill>
                  <a:srgbClr val="092F44"/>
                </a:solidFill>
                <a:latin typeface="Arial" panose="020B0604020202020204" pitchFamily="34" charset="0"/>
                <a:cs typeface="Arial" panose="020B0604020202020204" pitchFamily="34" charset="0"/>
              </a:rPr>
              <a:t>Accessibility Checkers, How </a:t>
            </a:r>
            <a:r>
              <a:rPr lang="en-US" sz="1400" b="1" dirty="0" err="1">
                <a:solidFill>
                  <a:srgbClr val="092F44"/>
                </a:solidFill>
                <a:latin typeface="Arial" panose="020B0604020202020204" pitchFamily="34" charset="0"/>
                <a:cs typeface="Arial" panose="020B0604020202020204" pitchFamily="34" charset="0"/>
              </a:rPr>
              <a:t>To’s</a:t>
            </a:r>
            <a:r>
              <a:rPr lang="en-US" sz="1400" b="1" dirty="0">
                <a:solidFill>
                  <a:srgbClr val="092F44"/>
                </a:solidFill>
                <a:latin typeface="Arial" panose="020B0604020202020204" pitchFamily="34" charset="0"/>
                <a:cs typeface="Arial" panose="020B0604020202020204" pitchFamily="34" charset="0"/>
              </a:rPr>
              <a:t> in Canvas, Images &amp; Alternative ‘Alt’ Text</a:t>
            </a:r>
          </a:p>
        </p:txBody>
      </p:sp>
      <p:sp>
        <p:nvSpPr>
          <p:cNvPr id="2" name="TextBox 1">
            <a:extLst>
              <a:ext uri="{FF2B5EF4-FFF2-40B4-BE49-F238E27FC236}">
                <a16:creationId xmlns:a16="http://schemas.microsoft.com/office/drawing/2014/main" id="{02559F3C-D0BA-7F44-8039-E662CFA657EB}"/>
              </a:ext>
            </a:extLst>
          </p:cNvPr>
          <p:cNvSpPr txBox="1"/>
          <p:nvPr/>
        </p:nvSpPr>
        <p:spPr>
          <a:xfrm>
            <a:off x="-44070" y="2634569"/>
            <a:ext cx="3537761" cy="738664"/>
          </a:xfrm>
          <a:prstGeom prst="rect">
            <a:avLst/>
          </a:prstGeom>
          <a:noFill/>
        </p:spPr>
        <p:txBody>
          <a:bodyPr wrap="square" rtlCol="0">
            <a:spAutoFit/>
          </a:bodyPr>
          <a:lstStyle/>
          <a:p>
            <a:r>
              <a:rPr lang="en-US" sz="1400" b="1" dirty="0">
                <a:solidFill>
                  <a:srgbClr val="5F8498"/>
                </a:solidFill>
                <a:latin typeface="+mj-lt"/>
              </a:rPr>
              <a:t>Accessibility 101 – This is a brief orientation to get started in building courses that apply best practices in accessibility-compliance. </a:t>
            </a:r>
          </a:p>
        </p:txBody>
      </p:sp>
      <p:sp>
        <p:nvSpPr>
          <p:cNvPr id="26" name="TextBox 25">
            <a:extLst>
              <a:ext uri="{FF2B5EF4-FFF2-40B4-BE49-F238E27FC236}">
                <a16:creationId xmlns:a16="http://schemas.microsoft.com/office/drawing/2014/main" id="{74B5FE18-1D3D-FB47-8C33-F1EB851E92AD}"/>
              </a:ext>
            </a:extLst>
          </p:cNvPr>
          <p:cNvSpPr txBox="1"/>
          <p:nvPr/>
        </p:nvSpPr>
        <p:spPr>
          <a:xfrm>
            <a:off x="-18911" y="4615413"/>
            <a:ext cx="3803702" cy="954107"/>
          </a:xfrm>
          <a:prstGeom prst="rect">
            <a:avLst/>
          </a:prstGeom>
          <a:noFill/>
        </p:spPr>
        <p:txBody>
          <a:bodyPr wrap="square" rtlCol="0">
            <a:spAutoFit/>
          </a:bodyPr>
          <a:lstStyle/>
          <a:p>
            <a:r>
              <a:rPr lang="en-US" sz="1400" b="1" dirty="0">
                <a:solidFill>
                  <a:srgbClr val="5F8498"/>
                </a:solidFill>
                <a:latin typeface="+mj-lt"/>
              </a:rPr>
              <a:t>This  is a downloadable quick reference on accessibility and lists critical steps to ensuring accessibility in online courses.  Starting with these, any course will be on its way to being compliant.</a:t>
            </a:r>
          </a:p>
        </p:txBody>
      </p:sp>
      <p:pic>
        <p:nvPicPr>
          <p:cNvPr id="31" name="Picture 30" descr="Download Now · Free image on Pixabay">
            <a:extLst>
              <a:ext uri="{FF2B5EF4-FFF2-40B4-BE49-F238E27FC236}">
                <a16:creationId xmlns:a16="http://schemas.microsoft.com/office/drawing/2014/main" id="{176AE380-CA95-DE4F-B22B-766428708412}"/>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71374" y="8196048"/>
            <a:ext cx="463735" cy="463735"/>
          </a:xfrm>
          <a:prstGeom prst="rect">
            <a:avLst/>
          </a:prstGeom>
        </p:spPr>
      </p:pic>
      <p:pic>
        <p:nvPicPr>
          <p:cNvPr id="32" name="Picture 31" descr="Download Now · Free image on Pixabay">
            <a:extLst>
              <a:ext uri="{FF2B5EF4-FFF2-40B4-BE49-F238E27FC236}">
                <a16:creationId xmlns:a16="http://schemas.microsoft.com/office/drawing/2014/main" id="{1EFE3439-E57C-4F47-899E-5D92D1870073}"/>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558" y="5923986"/>
            <a:ext cx="463735" cy="463735"/>
          </a:xfrm>
          <a:prstGeom prst="rect">
            <a:avLst/>
          </a:prstGeom>
        </p:spPr>
      </p:pic>
      <p:sp>
        <p:nvSpPr>
          <p:cNvPr id="5" name="TextBox 4">
            <a:extLst>
              <a:ext uri="{FF2B5EF4-FFF2-40B4-BE49-F238E27FC236}">
                <a16:creationId xmlns:a16="http://schemas.microsoft.com/office/drawing/2014/main" id="{CB9B70DA-EC6F-9241-95EE-611E64F930A8}"/>
              </a:ext>
            </a:extLst>
          </p:cNvPr>
          <p:cNvSpPr txBox="1"/>
          <p:nvPr/>
        </p:nvSpPr>
        <p:spPr>
          <a:xfrm>
            <a:off x="3997194" y="4622777"/>
            <a:ext cx="3624200" cy="954107"/>
          </a:xfrm>
          <a:prstGeom prst="rect">
            <a:avLst/>
          </a:prstGeom>
          <a:noFill/>
        </p:spPr>
        <p:txBody>
          <a:bodyPr wrap="square" rtlCol="0">
            <a:spAutoFit/>
          </a:bodyPr>
          <a:lstStyle/>
          <a:p>
            <a:r>
              <a:rPr lang="en-US" sz="1400" b="1" dirty="0">
                <a:solidFill>
                  <a:srgbClr val="5F8498"/>
                </a:solidFill>
                <a:latin typeface="+mj-lt"/>
              </a:rPr>
              <a:t>The website link below offers 3 options for obtaining free closed caption files and instructions on how to integrate them into various media formats.</a:t>
            </a:r>
          </a:p>
        </p:txBody>
      </p:sp>
      <p:pic>
        <p:nvPicPr>
          <p:cNvPr id="33" name="Picture 32">
            <a:extLst>
              <a:ext uri="{FF2B5EF4-FFF2-40B4-BE49-F238E27FC236}">
                <a16:creationId xmlns:a16="http://schemas.microsoft.com/office/drawing/2014/main" id="{93099274-55D1-E84D-AFD7-2BBC1A6704C1}"/>
              </a:ext>
            </a:extLst>
          </p:cNvPr>
          <p:cNvPicPr>
            <a:picLocks noChangeAspect="1"/>
          </p:cNvPicPr>
          <p:nvPr/>
        </p:nvPicPr>
        <p:blipFill>
          <a:blip r:embed="rId2"/>
          <a:stretch>
            <a:fillRect/>
          </a:stretch>
        </p:blipFill>
        <p:spPr>
          <a:xfrm>
            <a:off x="4027273" y="6001966"/>
            <a:ext cx="463735" cy="348419"/>
          </a:xfrm>
          <a:prstGeom prst="rect">
            <a:avLst/>
          </a:prstGeom>
        </p:spPr>
      </p:pic>
      <p:sp>
        <p:nvSpPr>
          <p:cNvPr id="6" name="TextBox 5">
            <a:extLst>
              <a:ext uri="{FF2B5EF4-FFF2-40B4-BE49-F238E27FC236}">
                <a16:creationId xmlns:a16="http://schemas.microsoft.com/office/drawing/2014/main" id="{9F186E68-06FF-124A-B788-1E7670FDA56A}"/>
              </a:ext>
            </a:extLst>
          </p:cNvPr>
          <p:cNvSpPr txBox="1"/>
          <p:nvPr/>
        </p:nvSpPr>
        <p:spPr>
          <a:xfrm>
            <a:off x="4032899" y="2650325"/>
            <a:ext cx="3692834" cy="1384995"/>
          </a:xfrm>
          <a:prstGeom prst="rect">
            <a:avLst/>
          </a:prstGeom>
          <a:noFill/>
        </p:spPr>
        <p:txBody>
          <a:bodyPr wrap="square" rtlCol="0">
            <a:spAutoFit/>
          </a:bodyPr>
          <a:lstStyle/>
          <a:p>
            <a:r>
              <a:rPr lang="en-US" sz="1400" b="1" dirty="0">
                <a:solidFill>
                  <a:srgbClr val="5F8498"/>
                </a:solidFill>
                <a:latin typeface="+mj-lt"/>
              </a:rPr>
              <a:t>Accessible documents &amp; images in </a:t>
            </a:r>
            <a:r>
              <a:rPr lang="en-US" sz="1400" b="1" dirty="0" err="1">
                <a:solidFill>
                  <a:srgbClr val="5F8498"/>
                </a:solidFill>
                <a:latin typeface="+mj-lt"/>
              </a:rPr>
              <a:t>Catcourses</a:t>
            </a:r>
            <a:r>
              <a:rPr lang="en-US" sz="1400" b="1" dirty="0">
                <a:solidFill>
                  <a:srgbClr val="5F8498"/>
                </a:solidFill>
                <a:latin typeface="+mj-lt"/>
              </a:rPr>
              <a:t>, creating a course Home Page… this quick reference guide walks you through the steps to accomplishing three cornerstones in creating accessible courses in the virtual classroom.</a:t>
            </a:r>
          </a:p>
          <a:p>
            <a:endParaRPr lang="en-US" sz="1400" dirty="0">
              <a:solidFill>
                <a:srgbClr val="5F8498"/>
              </a:solidFill>
            </a:endParaRPr>
          </a:p>
        </p:txBody>
      </p:sp>
    </p:spTree>
    <p:extLst>
      <p:ext uri="{BB962C8B-B14F-4D97-AF65-F5344CB8AC3E}">
        <p14:creationId xmlns:p14="http://schemas.microsoft.com/office/powerpoint/2010/main" val="160451129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6">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6E1B"/>
      </a:hlink>
      <a:folHlink>
        <a:srgbClr val="FF8F2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3896</TotalTime>
  <Words>298</Words>
  <Application>Microsoft Macintosh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Calibri</vt:lpstr>
      <vt:lpstr>Calibri Light</vt:lpstr>
      <vt:lpstr>Kievit</vt:lpstr>
      <vt:lpstr>Custom Design</vt:lpstr>
      <vt:lpstr>1_Custom Design</vt:lpstr>
      <vt:lpstr>Essentials of Accessibility in Online Courses University of California - Merced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Friese</dc:creator>
  <cp:lastModifiedBy>Microsoft Office User</cp:lastModifiedBy>
  <cp:revision>153</cp:revision>
  <cp:lastPrinted>2019-02-13T22:08:34Z</cp:lastPrinted>
  <dcterms:created xsi:type="dcterms:W3CDTF">2018-10-03T21:26:04Z</dcterms:created>
  <dcterms:modified xsi:type="dcterms:W3CDTF">2020-07-11T01:18:19Z</dcterms:modified>
</cp:coreProperties>
</file>